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9601200" cx="73152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67F6FE2-714E-437A-B67B-69680A4A94B2}">
  <a:tblStyle styleId="{A67F6FE2-714E-437A-B67B-69680A4A94B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FDB16A1-97CD-48B4-B257-10474F61E15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8121107c0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8121107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f48e5eb0f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f48e5eb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5f48e5eb0f_0_5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5f48e5eb0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5f48e5eb0f_0_108: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5f48e5eb0f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8121107c0_0_13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68121107c0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68121107c0_0_6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68121107c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68121107c0_0_199: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68121107c0_0_1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68121107c0_0_21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68121107c0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700">
                <a:solidFill>
                  <a:schemeClr val="dk1"/>
                </a:solidFill>
                <a:latin typeface="Halant"/>
                <a:ea typeface="Halant"/>
                <a:cs typeface="Halant"/>
                <a:sym typeface="Halant"/>
              </a:rPr>
              <a:t>What is the Context? - The Mughal Empire</a:t>
            </a:r>
            <a:endParaRPr sz="17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01" name="Google Shape;101;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2" name="Google Shape;102;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03" name="Google Shape;103;p25"/>
          <p:cNvGraphicFramePr/>
          <p:nvPr/>
        </p:nvGraphicFramePr>
        <p:xfrm>
          <a:off x="338626" y="1594918"/>
          <a:ext cx="3000000" cy="3000000"/>
        </p:xfrm>
        <a:graphic>
          <a:graphicData uri="http://schemas.openxmlformats.org/drawingml/2006/table">
            <a:tbl>
              <a:tblPr>
                <a:noFill/>
                <a:tableStyleId>{A67F6FE2-714E-437A-B67B-69680A4A94B2}</a:tableStyleId>
              </a:tblPr>
              <a:tblGrid>
                <a:gridCol w="5071675"/>
                <a:gridCol w="16017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Mughal Empire (also spelled Moghul or Mogul) was a powerful Islamic empire that ruled much of the Indian subcontinent from the early 1500s to the mid-1800s. It is often described as a Gunpowder Empire, a term used for Islamic empires like the Ottoman, Safavid, and Mughal that used gunpowder weapons to expand their territories and centralize control.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empire began with Babur, a descendant of Genghis Khan and Timur, who turned southward after losing his Central Asian homeland. In 1526, Babur defeated the Delhi Sultanate using superior military strategy and new gunpowder technology.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Though Babur established the dynasty’s foundation, his early rule was limited in scope and faced challenges of consolidation. His grandson Akbar would expand and centralize the empire, becoming one of its most influential rulers.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Akbar the Great ruled from 1556 to 1605 and is known for his military strength, administrative reforms, and policy of religious tolerance. Aware that the majority of his subjects were Hindu, he abolished the jizya tax on non-Muslims and welcomed religious debate among leaders of Hinduism, Islam, Christianity, Jainism, and other faiths. Akbar also forged alliances with Hindu Rajput leaders by marrying into their families and appointing them to high-ranking positions. His government relied on a professional bureaucracy, a standardized tax system, and local elites (zamindars) who helped administer the empire effectively.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Later rulers continued Akbar’s legacy of expansion, especially Shah Jahan, who used monumental architecture to display the empire’s wealth and power.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His reign included the building of the Taj Mahal and impressive forts and mosques in cities like Agra and Delhi. However, Shah Jahan's emphasis on building projects strained the empire’s finances, and after his death, his son Aurangzeb took power in a more conservative direction. Aurangzeb reversed many of Akbar’s policies of tolerance and sought to enforce Islamic law more strictly.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Aurangzeb ruled from 1658 to 1707 and expanded the empire to its largest size. However, his rigid religious policies alienated non-Muslim communities, especially Hindus and Sikhs. He reimposed the jizya, destroyed temples, and banned cultural activities at court. These decisions weakened the empire’s internal alliances and overburdened its finances. Though militarily successful, Aurangzeb’s reign marked the beginning of the Mughal Empire’s decline, as rebellions, decentralization, and British colonial pressure increased in the decades that followed.</a:t>
                      </a:r>
                      <a:endParaRPr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meant by “gunpowder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Who was Babur?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Akbar promote stability in his diverse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Shah Jahan invest in architectural projects?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did Aurangzeb’s reign lead to instability?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767625" y="778588"/>
            <a:ext cx="5119200" cy="7422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05" name="Google Shape;105;p25"/>
          <p:cNvPicPr preferRelativeResize="0"/>
          <p:nvPr/>
        </p:nvPicPr>
        <p:blipFill rotWithShape="1">
          <a:blip r:embed="rId4">
            <a:alphaModFix/>
          </a:blip>
          <a:srcRect b="0" l="0" r="0" t="0"/>
          <a:stretch/>
        </p:blipFill>
        <p:spPr>
          <a:xfrm>
            <a:off x="653529" y="700025"/>
            <a:ext cx="945719" cy="945719"/>
          </a:xfrm>
          <a:prstGeom prst="rect">
            <a:avLst/>
          </a:prstGeom>
          <a:noFill/>
          <a:ln>
            <a:noFill/>
          </a:ln>
        </p:spPr>
      </p:pic>
      <p:sp>
        <p:nvSpPr>
          <p:cNvPr id="106" name="Google Shape;106;p25"/>
          <p:cNvSpPr txBox="1"/>
          <p:nvPr/>
        </p:nvSpPr>
        <p:spPr>
          <a:xfrm>
            <a:off x="338625" y="474476"/>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1: Akbar</a:t>
            </a:r>
            <a:endParaRPr sz="18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14" name="Google Shape;114;p26"/>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16" name="Google Shape;116;p26"/>
          <p:cNvGraphicFramePr/>
          <p:nvPr/>
        </p:nvGraphicFramePr>
        <p:xfrm>
          <a:off x="367177" y="766716"/>
          <a:ext cx="3000000" cy="3000000"/>
        </p:xfrm>
        <a:graphic>
          <a:graphicData uri="http://schemas.openxmlformats.org/drawingml/2006/table">
            <a:tbl>
              <a:tblPr>
                <a:noFill/>
                <a:tableStyleId>{A67F6FE2-714E-437A-B67B-69680A4A94B2}</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Richard Garbe, “Akbar, Emperor of India. A picture of Life and Customs From the Sixteenth Century,” in  </a:t>
                      </a:r>
                      <a:r>
                        <a:rPr i="1" lang="en" sz="1100">
                          <a:latin typeface="Halant"/>
                          <a:ea typeface="Halant"/>
                          <a:cs typeface="Halant"/>
                          <a:sym typeface="Halant"/>
                        </a:rPr>
                        <a:t>The Monist</a:t>
                      </a:r>
                      <a:r>
                        <a:rPr lang="en" sz="1100">
                          <a:latin typeface="Halant"/>
                          <a:ea typeface="Halant"/>
                          <a:cs typeface="Halant"/>
                          <a:sym typeface="Halant"/>
                        </a:rPr>
                        <a:t>, Vol. </a:t>
                      </a:r>
                      <a:r>
                        <a:rPr lang="en" sz="1100">
                          <a:latin typeface="Halant"/>
                          <a:ea typeface="Halant"/>
                          <a:cs typeface="Halant"/>
                          <a:sym typeface="Halant"/>
                        </a:rPr>
                        <a:t>19, No.2, 1909.</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Richard Garbe was German professor of Indology, the study of Indian history, literature, philosophy, and culture, in the late nineteenth and early twentieth centuries. Garbe was most known for his scholarship on Indian philosophy. Garbe travelled to India and spent a year studying Sanskrit and Hindu philosophy eventually also writing a monograph on the Mughal leader Akbar the Great.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founder of Islam had given the philanthropical command to exterminate from the face of the earth all followers of other faiths who were not converted to Islam… And, indeed, if the Mohammedans had followed out this precept, how would they have been able to overthrow land upon land and finally even thickly populated India where the so-called unbelievers comprised an overwhelming majority? Therefore in place of complete extermination the more practical arrangement of the poll tax was instituted, and this was to be paid by all unbelievers in order to be a constant reminder to them of the loss of their independence. This humiliating burden which was still executed in thes trictes, most inconsiderate manner, Akbar removed in the year 1565 without regard to the very considerable loss to the state’s treasury. Nine years later followed the removal of the tax upon religious assemblies and pilgrimages, the execution of which had likewise kept the Hindus in constant bitterness towards their Mohammedan rulers…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…Akbar had abolished a custom so disgusting that we can hardly comprehend that it ever could have legally existed. .. When a tax-collector gathered the taxes of the Hindus and the payment had been made, the Hindu was required “without the slightest sign of fear of defilement” to open his mouth in order so that the tax collector might spit in it if he wished to do so. This was much more than a disgusting humiliation. When the tax-collector availed himself of this privilege the Hindu lost thereby his greatest possession, his caste, and was shut out from any intercourse with his equals… That man of Akbar’s nobility of character should remove such an atrocious… decree… for the Hindus it was an enormous beneficence…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 Akbar’s efforts for the ethical uplift of his subjects are noteworthy. Drunkenness and debauchery were punished and he sought to restrain prostitution by confining dancing girls and abandoned women in one quarter set apart for them outside of his resilience which received the name… “Devil’s CIty.”</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existing corruption in the finance and customs department was abolished by means of a complicated and punctilious system of supervision (the bureaus of receipts and expenditures were kept entirely separated from each other in the treasury department,) and Akbar himself carefully examined the accounts handed in each month from every district, just as he gave his personal attention with tireless industry and painstaking care to every detail… of the administration of government…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It is easily understood that many of the higher tax officials did not grasp the sudden break of a new day but continued to oppress and impoverish the peasants in the traditional way, but the system established by Akbar succeeded admirably and soon brought all such transgressions to light… Todar Mal [Hindu head of the finance department] held a firm rein, and by throwing hundreds of these faithless officers into prison and by making ample use of bastinado and torture, spread abroad such a wholesome terror thtat Akbar’s reforms were soon victorious.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2: Aurangzeb</a:t>
            </a:r>
            <a:endParaRPr sz="1800">
              <a:solidFill>
                <a:schemeClr val="dk1"/>
              </a:solidFill>
              <a:latin typeface="Plus Jakarta Sans"/>
              <a:ea typeface="Plus Jakarta Sans"/>
              <a:cs typeface="Plus Jakarta Sans"/>
              <a:sym typeface="Plus Jakarta Sans"/>
            </a:endParaRPr>
          </a:p>
        </p:txBody>
      </p:sp>
      <p:sp>
        <p:nvSpPr>
          <p:cNvPr id="122" name="Google Shape;122;p27"/>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23" name="Google Shape;123;p27"/>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24" name="Google Shape;124;p27"/>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26" name="Google Shape;126;p27"/>
          <p:cNvGraphicFramePr/>
          <p:nvPr/>
        </p:nvGraphicFramePr>
        <p:xfrm>
          <a:off x="367177" y="766716"/>
          <a:ext cx="3000000" cy="3000000"/>
        </p:xfrm>
        <a:graphic>
          <a:graphicData uri="http://schemas.openxmlformats.org/drawingml/2006/table">
            <a:tbl>
              <a:tblPr>
                <a:noFill/>
                <a:tableStyleId>{A67F6FE2-714E-437A-B67B-69680A4A94B2}</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Audrey Truschke, A</a:t>
                      </a:r>
                      <a:r>
                        <a:rPr i="1" lang="en" sz="1100">
                          <a:latin typeface="Halant"/>
                          <a:ea typeface="Halant"/>
                          <a:cs typeface="Halant"/>
                          <a:sym typeface="Halant"/>
                        </a:rPr>
                        <a:t>urangzeb: The Life and Legacy of India’s Most Controversial King</a:t>
                      </a:r>
                      <a:r>
                        <a:rPr lang="en" sz="1100">
                          <a:latin typeface="Halant"/>
                          <a:ea typeface="Halant"/>
                          <a:cs typeface="Halant"/>
                          <a:sym typeface="Halant"/>
                        </a:rPr>
                        <a:t>, 2017. </a:t>
                      </a:r>
                      <a:endParaRPr sz="1100">
                        <a:latin typeface="Halant"/>
                        <a:ea typeface="Halant"/>
                        <a:cs typeface="Halant"/>
                        <a:sym typeface="Halant"/>
                      </a:endParaRPr>
                    </a:p>
                    <a:p>
                      <a:pPr indent="0" lvl="0" marL="0" rtl="0" algn="l">
                        <a:spcBef>
                          <a:spcPts val="0"/>
                        </a:spcBef>
                        <a:spcAft>
                          <a:spcPts val="0"/>
                        </a:spcAft>
                        <a:buNone/>
                      </a:pPr>
                      <a:r>
                        <a:t/>
                      </a:r>
                      <a:endParaRPr sz="11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Dr. Audrey Truschke is a historian of South Asia and is a professor at Rutgers University. She has written extensively on medieval South Asia and much of her work is focused on the Mughal Empire. She was awarded the John F. Richards PRice in South Asian History by the American Historical Association.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Like every other Mughal ruler, Aurangzeb was born a Muslim and practiced his inherited religion throughout his life… based on actions, it appears that Aurangzeb was more pious than his imperial predecessors. He prayed with greater regularity than his forefathers, and he abstained from drink and opium, indulgences that had killed several male members of the Mughal family.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Dating back to Akbar’s reign, the ulama [islamic scholars] were a key component in the balance of Mughal power. Akbar ridiculed the more uptight members of this community and exiled certain vocal individuals. Like Akbar, Aurangzeb was not above displacing problematic members of the ulama… but when possible, Aurangzeb took softer approach of placating the ulama, especially by providing them with income.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ulama also served as public censors under Aurangzeb and collectors of the jizya tax. Beginning in 1679 Aurangzeb levied the jizya on most non-Muslims in the empire in lieu of military service… The jizya tax had been abated for one hundred years in the  Mughal kingdom, and Aurangzeb revived it…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Many of Aurangzeb's nobles, including prominent Muslims and royal family members such as Jahanara, Aurangzeb's eldest sister, lampooned the jizya as a poor administrative decision. The tax also upset many Hindus. A scathing letter to Aurangzeb, perhaps penned by Shivaji or Rana Raj Singh… disparaged the jizya on the grounds that it went against the notion of </a:t>
                      </a:r>
                      <a:r>
                        <a:rPr i="1" lang="en" sz="1100">
                          <a:solidFill>
                            <a:schemeClr val="dk1"/>
                          </a:solidFill>
                          <a:highlight>
                            <a:srgbClr val="FFFFFF"/>
                          </a:highlight>
                          <a:latin typeface="Inter"/>
                          <a:ea typeface="Inter"/>
                          <a:cs typeface="Inter"/>
                          <a:sym typeface="Inter"/>
                        </a:rPr>
                        <a:t>sulh-i kull</a:t>
                      </a:r>
                      <a:r>
                        <a:rPr lang="en" sz="1100">
                          <a:solidFill>
                            <a:schemeClr val="dk1"/>
                          </a:solidFill>
                          <a:highlight>
                            <a:srgbClr val="FFFFFF"/>
                          </a:highlight>
                          <a:latin typeface="Inter"/>
                          <a:ea typeface="Inter"/>
                          <a:cs typeface="Inter"/>
                          <a:sym typeface="Inter"/>
                        </a:rPr>
                        <a:t> (peace for all), which had been a bedrock of Mughal policy since Akbar’s time.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In practice, reinstating the jizya did not give Aurangzeb increased control over the powerful ulama. Numerous contemporaries railed against the abuses in the jizya’s collection, to the extent that a huge percentage of jizya money never found its way past the pockets of greedy tax collectors. Aurangzeb was impotent to halt such theft…</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…He considered himself responsible for ensuring not only the physical but also the moral well being of those living under his regime. Accordingly, he strove to encourage and even coerce those living within his kingdom to lead, in his estimation, ethical lives.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…Notably, Aurangzeb regulated the activities of Hindus and Muslims alike. In many cases he prescribed similar behaviors for his subjects regardless of religion…</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Bans and restrictions numbered among the most common types of policies that Aurangzeb used to promote morality among those living in Mughal India. At different points in his reign Aurangzeb tried to limit or bar the following vices: alcohol, opium, prostitution, gambling, inflammatory theological writings, and public celebrations of religious festivals. Censors (</a:t>
                      </a:r>
                      <a:r>
                        <a:rPr i="1" lang="en" sz="1100">
                          <a:solidFill>
                            <a:schemeClr val="dk1"/>
                          </a:solidFill>
                          <a:highlight>
                            <a:srgbClr val="FFFFFF"/>
                          </a:highlight>
                          <a:latin typeface="Inter"/>
                          <a:ea typeface="Inter"/>
                          <a:cs typeface="Inter"/>
                          <a:sym typeface="Inter"/>
                        </a:rPr>
                        <a:t>muhtasibs</a:t>
                      </a:r>
                      <a:r>
                        <a:rPr lang="en" sz="1100">
                          <a:solidFill>
                            <a:schemeClr val="dk1"/>
                          </a:solidFill>
                          <a:highlight>
                            <a:srgbClr val="FFFFFF"/>
                          </a:highlight>
                          <a:latin typeface="Inter"/>
                          <a:ea typeface="Inter"/>
                          <a:cs typeface="Inter"/>
                          <a:sym typeface="Inter"/>
                        </a:rPr>
                        <a:t>) were charged with enforcing moral codes, and each city had its own drawn from the ranks of the ulama.</a:t>
                      </a:r>
                      <a:endParaRPr sz="1100">
                        <a:solidFill>
                          <a:schemeClr val="dk1"/>
                        </a:solidFill>
                        <a:highlight>
                          <a:srgbClr val="FFFFFF"/>
                        </a:highlight>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Reading Questions</a:t>
            </a:r>
            <a:endParaRPr sz="1800">
              <a:solidFill>
                <a:schemeClr val="dk1"/>
              </a:solidFill>
              <a:latin typeface="Plus Jakarta Sans"/>
              <a:ea typeface="Plus Jakarta Sans"/>
              <a:cs typeface="Plus Jakarta Sans"/>
              <a:sym typeface="Plus Jakarta Sans"/>
            </a:endParaRPr>
          </a:p>
        </p:txBody>
      </p:sp>
      <p:sp>
        <p:nvSpPr>
          <p:cNvPr id="132" name="Google Shape;132;p28"/>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33" name="Google Shape;133;p28"/>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34" name="Google Shape;134;p28"/>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203550" y="147760"/>
            <a:ext cx="980459" cy="406567"/>
          </a:xfrm>
          <a:prstGeom prst="rect">
            <a:avLst/>
          </a:prstGeom>
          <a:noFill/>
          <a:ln>
            <a:noFill/>
          </a:ln>
        </p:spPr>
      </p:pic>
      <p:sp>
        <p:nvSpPr>
          <p:cNvPr id="136" name="Google Shape;136;p28"/>
          <p:cNvSpPr txBox="1"/>
          <p:nvPr/>
        </p:nvSpPr>
        <p:spPr>
          <a:xfrm>
            <a:off x="403425" y="678350"/>
            <a:ext cx="6524400" cy="503700"/>
          </a:xfrm>
          <a:prstGeom prst="rect">
            <a:avLst/>
          </a:prstGeom>
          <a:noFill/>
          <a:ln>
            <a:noFill/>
          </a:ln>
        </p:spPr>
        <p:txBody>
          <a:bodyPr anchorCtr="0" anchor="t" bIns="81750" lIns="81750" spcFirstLastPara="1" rIns="81750" wrap="square" tIns="81750">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100">
                <a:solidFill>
                  <a:srgbClr val="000000"/>
                </a:solidFill>
                <a:latin typeface="Halant"/>
                <a:ea typeface="Halant"/>
                <a:cs typeface="Halant"/>
                <a:sym typeface="Halant"/>
              </a:rPr>
              <a:t>After completing the readings, answer the following questions</a:t>
            </a:r>
            <a:r>
              <a:rPr lang="en" sz="1100">
                <a:latin typeface="Halant"/>
                <a:ea typeface="Halant"/>
                <a:cs typeface="Halant"/>
                <a:sym typeface="Halant"/>
              </a:rPr>
              <a:t>. Then complete the Comparison Graphic Organizer.</a:t>
            </a:r>
            <a:endParaRPr sz="1100">
              <a:solidFill>
                <a:srgbClr val="000000"/>
              </a:solidFill>
              <a:latin typeface="Halant"/>
              <a:ea typeface="Halant"/>
              <a:cs typeface="Halant"/>
              <a:sym typeface="Halant"/>
            </a:endParaRPr>
          </a:p>
        </p:txBody>
      </p:sp>
      <p:graphicFrame>
        <p:nvGraphicFramePr>
          <p:cNvPr id="137" name="Google Shape;137;p28"/>
          <p:cNvGraphicFramePr/>
          <p:nvPr/>
        </p:nvGraphicFramePr>
        <p:xfrm>
          <a:off x="403432" y="1179803"/>
          <a:ext cx="3000000" cy="3000000"/>
        </p:xfrm>
        <a:graphic>
          <a:graphicData uri="http://schemas.openxmlformats.org/drawingml/2006/table">
            <a:tbl>
              <a:tblPr>
                <a:noFill/>
                <a:tableStyleId>{2FDB16A1-97CD-48B4-B257-10474F61E15C}</a:tableStyleId>
              </a:tblPr>
              <a:tblGrid>
                <a:gridCol w="3262250"/>
                <a:gridCol w="3262250"/>
              </a:tblGrid>
              <a:tr h="415850">
                <a:tc gridSpan="2">
                  <a:txBody>
                    <a:bodyPr/>
                    <a:lstStyle/>
                    <a:p>
                      <a:pPr indent="0" lvl="0" marL="0" rtl="0" algn="ctr">
                        <a:lnSpc>
                          <a:spcPct val="100000"/>
                        </a:lnSpc>
                        <a:spcBef>
                          <a:spcPts val="0"/>
                        </a:spcBef>
                        <a:spcAft>
                          <a:spcPts val="0"/>
                        </a:spcAft>
                        <a:buNone/>
                      </a:pPr>
                      <a:r>
                        <a:rPr b="1" lang="en">
                          <a:latin typeface="Inter"/>
                          <a:ea typeface="Inter"/>
                          <a:cs typeface="Inter"/>
                          <a:sym typeface="Inter"/>
                        </a:rPr>
                        <a:t>Akbar</a:t>
                      </a:r>
                      <a:endParaRPr b="1">
                        <a:solidFill>
                          <a:srgbClr val="000000"/>
                        </a:solidFill>
                        <a:latin typeface="Inter"/>
                        <a:ea typeface="Inter"/>
                        <a:cs typeface="Inter"/>
                        <a:sym typeface="Inter"/>
                      </a:endParaRPr>
                    </a:p>
                  </a:txBody>
                  <a:tcPr marT="83300" marB="83300" marR="81000" marL="81000" anchor="ctr"/>
                </a:tc>
                <a:tc hMerge="1"/>
              </a:tr>
              <a:tr h="415850">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policies did Akbar introduce to reduce religious tension and promote tolerance?</a:t>
                      </a:r>
                      <a:endParaRPr sz="1100">
                        <a:latin typeface="Inter"/>
                        <a:ea typeface="Inter"/>
                        <a:cs typeface="Inter"/>
                        <a:sym typeface="Inter"/>
                      </a:endParaRPr>
                    </a:p>
                  </a:txBody>
                  <a:tcPr marT="83300" marB="83300" marR="81000" marL="8100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How did Akbar improve the administration of his empire? Provide ≥ one specific example.</a:t>
                      </a:r>
                      <a:endParaRPr sz="1100">
                        <a:latin typeface="Inter"/>
                        <a:ea typeface="Inter"/>
                        <a:cs typeface="Inter"/>
                        <a:sym typeface="Inter"/>
                      </a:endParaRPr>
                    </a:p>
                  </a:txBody>
                  <a:tcPr marT="83300" marB="83300" marR="81000" marL="81000" anchor="ctr">
                    <a:solidFill>
                      <a:srgbClr val="D9D9D9"/>
                    </a:solidFill>
                  </a:tcPr>
                </a:tc>
              </a:tr>
              <a:tr h="1039425">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83300" marB="83300" marR="81000" marL="81000" anchor="ctr">
                    <a:lnB cap="flat" cmpd="sng" w="9525">
                      <a:solidFill>
                        <a:srgbClr val="9E9E9E"/>
                      </a:solidFill>
                      <a:prstDash val="solid"/>
                      <a:round/>
                      <a:headEnd len="sm" w="sm" type="none"/>
                      <a:tailEnd len="sm" w="sm" type="none"/>
                    </a:lnB>
                  </a:tcPr>
                </a:tc>
              </a:tr>
              <a:tr h="427650">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chemeClr val="dk1"/>
                          </a:solidFill>
                          <a:latin typeface="Inter"/>
                          <a:ea typeface="Inter"/>
                          <a:cs typeface="Inter"/>
                          <a:sym typeface="Inter"/>
                        </a:rPr>
                        <a:t> How did Akbar address corruption and abuse of power by tax officials?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What does Akbar treatment of Hindus reveal about his leadership style and goals?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152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38" name="Google Shape;138;p28"/>
          <p:cNvGraphicFramePr/>
          <p:nvPr/>
        </p:nvGraphicFramePr>
        <p:xfrm>
          <a:off x="403432" y="5142203"/>
          <a:ext cx="3000000" cy="3000000"/>
        </p:xfrm>
        <a:graphic>
          <a:graphicData uri="http://schemas.openxmlformats.org/drawingml/2006/table">
            <a:tbl>
              <a:tblPr>
                <a:noFill/>
                <a:tableStyleId>{2FDB16A1-97CD-48B4-B257-10474F61E15C}</a:tableStyleId>
              </a:tblPr>
              <a:tblGrid>
                <a:gridCol w="3262250"/>
                <a:gridCol w="3262250"/>
              </a:tblGrid>
              <a:tr h="230550">
                <a:tc gridSpan="2">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Aurangzeb</a:t>
                      </a:r>
                      <a:endParaRPr b="1">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0550">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How did Aurangzeb’s religious beliefs shape his policies?</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What role did the ulama play under Aurangzeb’s</a:t>
                      </a:r>
                      <a:r>
                        <a:rPr lang="en" sz="1100">
                          <a:solidFill>
                            <a:schemeClr val="dk1"/>
                          </a:solidFill>
                          <a:latin typeface="Inter"/>
                          <a:ea typeface="Inter"/>
                          <a:cs typeface="Inter"/>
                          <a:sym typeface="Inter"/>
                        </a:rPr>
                        <a:t>, and how did he influence them?</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632050">
                <a:tc>
                  <a:txBody>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4775">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What criticisms or challenges did Aurangzeb face because of the jizya tax?</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How did Aurangzeb try to enforce morality across his empire?</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632050">
                <a:tc>
                  <a:txBody>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44" name="Google Shape;144;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45" name="Google Shape;145;p29"/>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46" name="Google Shape;146;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47" name="Google Shape;147;p29"/>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48" name="Google Shape;148;p29"/>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Akbar</a:t>
            </a:r>
            <a:endParaRPr b="1" sz="1700">
              <a:latin typeface="Inter"/>
              <a:ea typeface="Inter"/>
              <a:cs typeface="Inter"/>
              <a:sym typeface="Inter"/>
            </a:endParaRPr>
          </a:p>
        </p:txBody>
      </p:sp>
      <p:sp>
        <p:nvSpPr>
          <p:cNvPr id="149" name="Google Shape;149;p29"/>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Aurangzeb</a:t>
            </a:r>
            <a:endParaRPr b="1" sz="1700">
              <a:latin typeface="Inter"/>
              <a:ea typeface="Inter"/>
              <a:cs typeface="Inter"/>
              <a:sym typeface="Inter"/>
            </a:endParaRPr>
          </a:p>
        </p:txBody>
      </p:sp>
      <p:graphicFrame>
        <p:nvGraphicFramePr>
          <p:cNvPr id="150" name="Google Shape;150;p29"/>
          <p:cNvGraphicFramePr/>
          <p:nvPr/>
        </p:nvGraphicFramePr>
        <p:xfrm>
          <a:off x="474188" y="3732300"/>
          <a:ext cx="3000000" cy="3000000"/>
        </p:xfrm>
        <a:graphic>
          <a:graphicData uri="http://schemas.openxmlformats.org/drawingml/2006/table">
            <a:tbl>
              <a:tblPr>
                <a:noFill/>
                <a:tableStyleId>{2FDB16A1-97CD-48B4-B257-10474F61E15C}</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51" name="Google Shape;151;p29"/>
          <p:cNvGraphicFramePr/>
          <p:nvPr/>
        </p:nvGraphicFramePr>
        <p:xfrm>
          <a:off x="474188" y="6180250"/>
          <a:ext cx="3000000" cy="3000000"/>
        </p:xfrm>
        <a:graphic>
          <a:graphicData uri="http://schemas.openxmlformats.org/drawingml/2006/table">
            <a:tbl>
              <a:tblPr>
                <a:noFill/>
                <a:tableStyleId>{2FDB16A1-97CD-48B4-B257-10474F61E15C}</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52" name="Google Shape;152;p29"/>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53" name="Google Shape;153;p29"/>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54" name="Google Shape;154;p29"/>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55" name="Google Shape;155;p29"/>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56" name="Google Shape;156;p29"/>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157" name="Google Shape;157;p29"/>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700">
                <a:solidFill>
                  <a:schemeClr val="dk1"/>
                </a:solidFill>
                <a:latin typeface="Halant"/>
                <a:ea typeface="Halant"/>
                <a:cs typeface="Halant"/>
                <a:sym typeface="Halant"/>
              </a:rPr>
              <a:t>What is the Context? - The Mughal Empire (Exemplar)</a:t>
            </a:r>
            <a:endParaRPr sz="1700">
              <a:latin typeface="Halant"/>
              <a:ea typeface="Halant"/>
              <a:cs typeface="Halant"/>
              <a:sym typeface="Halant"/>
            </a:endParaRPr>
          </a:p>
        </p:txBody>
      </p:sp>
      <p:pic>
        <p:nvPicPr>
          <p:cNvPr id="163" name="Google Shape;163;p30"/>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64" name="Google Shape;164;p3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65" name="Google Shape;165;p3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66" name="Google Shape;166;p30"/>
          <p:cNvGraphicFramePr/>
          <p:nvPr/>
        </p:nvGraphicFramePr>
        <p:xfrm>
          <a:off x="338626" y="1594918"/>
          <a:ext cx="3000000" cy="3000000"/>
        </p:xfrm>
        <a:graphic>
          <a:graphicData uri="http://schemas.openxmlformats.org/drawingml/2006/table">
            <a:tbl>
              <a:tblPr>
                <a:noFill/>
                <a:tableStyleId>{A67F6FE2-714E-437A-B67B-69680A4A94B2}</a:tableStyleId>
              </a:tblPr>
              <a:tblGrid>
                <a:gridCol w="5071675"/>
                <a:gridCol w="16017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Mughal Empire (also spelled Moghul or Mogul) was a powerful Islamic empire that ruled much of the Indian subcontinent from the early 1500s to the mid-1800s. It is often described as a Gunpowder Empire, a term used for Islamic empires like the Ottoman, Safavid, and Mughal that used gunpowder weapons to expand their territories and centralize control.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empire began with Babur, a descendant of Genghis Khan and Timur, who turned southward after losing his Central Asian homeland. In 1526, Babur defeated the Delhi Sultanate using superior military strategy and new gunpowder technology.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Though Babur established the dynasty’s foundation, his early rule was limited in scope and faced challenges of consolidation. His grandson Akbar would expand and centralize the empire, becoming one of its most influential rulers.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Akbar the Great ruled from 1556 to 1605 and is known for his military strength, administrative reforms, and policy of religious tolerance. Aware that the majority of his subjects were Hindu, he abolished the jizya tax on non-Muslims and welcomed religious debate among leaders of Hinduism, Islam, Christianity, Jainism, and other faiths. Akbar also forged alliances with Hindu Rajput leaders by marrying into their families and appointing them to high-ranking positions. His government relied on a professional bureaucracy, a standardized tax system, and local elites (zamindars) who helped administer the empire effectively.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Later rulers continued Akbar’s legacy of expansion, especially Shah Jahan, who used monumental architecture to display the empire’s wealth and power.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His reign included the building of the Taj Mahal and impressive forts and mosques in cities like Agra and Delhi. However, Shah Jahan's emphasis on building projects strained the empire’s finances, and after his death, his son Aurangzeb took power in a more conservative direction. Aurangzeb reversed many of Akbar’s policies of tolerance and sought to enforce Islamic law more strictly.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Aurangzeb ruled from 1658 to 1707 and expanded the empire to its largest size. However, his rigid religious policies alienated non-Muslim communities, especially Hindus and Sikhs. He reimposed the jizya, destroyed temples, and banned cultural activities at court. These decisions weakened the empire’s internal alliances and overburdened its finances. Though militarily successful, Aurangzeb’s reign marked the beginning of the Mughal Empire’s decline, as rebellions, decentralization, and British colonial pressure increased in the decades that followed.</a:t>
                      </a:r>
                      <a:endParaRPr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meant by “gunpowder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An empire that used firearms and cannons to expand</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Who was Babur?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 descendant of Genghis Khan and Timur who established the Mughal Empire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Akbar promote stability in his diverse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He practiced religious tolerance, formed alliances with Rajputs, and reformed administration</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Shah Jahan invest in architectural projects?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He wanted to display the empire’s wealth and power</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did Aurangzeb’s reign lead to instability?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His religious intolerance and heavy taxation alienated subjects and caused rebellion.</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7" name="Google Shape;167;p30"/>
          <p:cNvSpPr txBox="1"/>
          <p:nvPr/>
        </p:nvSpPr>
        <p:spPr>
          <a:xfrm>
            <a:off x="1767625" y="778588"/>
            <a:ext cx="5119200" cy="7422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68" name="Google Shape;168;p30"/>
          <p:cNvPicPr preferRelativeResize="0"/>
          <p:nvPr/>
        </p:nvPicPr>
        <p:blipFill rotWithShape="1">
          <a:blip r:embed="rId4">
            <a:alphaModFix/>
          </a:blip>
          <a:srcRect b="0" l="0" r="0" t="0"/>
          <a:stretch/>
        </p:blipFill>
        <p:spPr>
          <a:xfrm>
            <a:off x="653529" y="700025"/>
            <a:ext cx="945719" cy="945719"/>
          </a:xfrm>
          <a:prstGeom prst="rect">
            <a:avLst/>
          </a:prstGeom>
          <a:noFill/>
          <a:ln>
            <a:noFill/>
          </a:ln>
        </p:spPr>
      </p:pic>
      <p:sp>
        <p:nvSpPr>
          <p:cNvPr id="169" name="Google Shape;169;p30"/>
          <p:cNvSpPr txBox="1"/>
          <p:nvPr/>
        </p:nvSpPr>
        <p:spPr>
          <a:xfrm>
            <a:off x="338625" y="474476"/>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1"/>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Reading Questions (Exemplar)</a:t>
            </a:r>
            <a:endParaRPr sz="1800">
              <a:solidFill>
                <a:schemeClr val="dk1"/>
              </a:solidFill>
              <a:latin typeface="Plus Jakarta Sans"/>
              <a:ea typeface="Plus Jakarta Sans"/>
              <a:cs typeface="Plus Jakarta Sans"/>
              <a:sym typeface="Plus Jakarta Sans"/>
            </a:endParaRPr>
          </a:p>
        </p:txBody>
      </p:sp>
      <p:sp>
        <p:nvSpPr>
          <p:cNvPr id="175" name="Google Shape;175;p31"/>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76" name="Google Shape;176;p31"/>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77" name="Google Shape;177;p31"/>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8" name="Google Shape;178;p31"/>
          <p:cNvPicPr preferRelativeResize="0"/>
          <p:nvPr/>
        </p:nvPicPr>
        <p:blipFill>
          <a:blip r:embed="rId4">
            <a:alphaModFix/>
          </a:blip>
          <a:stretch>
            <a:fillRect/>
          </a:stretch>
        </p:blipFill>
        <p:spPr>
          <a:xfrm>
            <a:off x="203550" y="147760"/>
            <a:ext cx="980459" cy="406567"/>
          </a:xfrm>
          <a:prstGeom prst="rect">
            <a:avLst/>
          </a:prstGeom>
          <a:noFill/>
          <a:ln>
            <a:noFill/>
          </a:ln>
        </p:spPr>
      </p:pic>
      <p:sp>
        <p:nvSpPr>
          <p:cNvPr id="179" name="Google Shape;179;p31"/>
          <p:cNvSpPr txBox="1"/>
          <p:nvPr/>
        </p:nvSpPr>
        <p:spPr>
          <a:xfrm>
            <a:off x="403425" y="678350"/>
            <a:ext cx="6524400" cy="503700"/>
          </a:xfrm>
          <a:prstGeom prst="rect">
            <a:avLst/>
          </a:prstGeom>
          <a:noFill/>
          <a:ln>
            <a:noFill/>
          </a:ln>
        </p:spPr>
        <p:txBody>
          <a:bodyPr anchorCtr="0" anchor="t" bIns="81750" lIns="81750" spcFirstLastPara="1" rIns="81750" wrap="square" tIns="81750">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100">
                <a:solidFill>
                  <a:srgbClr val="000000"/>
                </a:solidFill>
                <a:latin typeface="Halant"/>
                <a:ea typeface="Halant"/>
                <a:cs typeface="Halant"/>
                <a:sym typeface="Halant"/>
              </a:rPr>
              <a:t>After completing the readings, answer the following questions</a:t>
            </a:r>
            <a:r>
              <a:rPr lang="en" sz="1100">
                <a:latin typeface="Halant"/>
                <a:ea typeface="Halant"/>
                <a:cs typeface="Halant"/>
                <a:sym typeface="Halant"/>
              </a:rPr>
              <a:t>. Then complete the Comparison Graphic Organizer.</a:t>
            </a:r>
            <a:endParaRPr sz="1100">
              <a:solidFill>
                <a:srgbClr val="000000"/>
              </a:solidFill>
              <a:latin typeface="Halant"/>
              <a:ea typeface="Halant"/>
              <a:cs typeface="Halant"/>
              <a:sym typeface="Halant"/>
            </a:endParaRPr>
          </a:p>
        </p:txBody>
      </p:sp>
      <p:graphicFrame>
        <p:nvGraphicFramePr>
          <p:cNvPr id="180" name="Google Shape;180;p31"/>
          <p:cNvGraphicFramePr/>
          <p:nvPr/>
        </p:nvGraphicFramePr>
        <p:xfrm>
          <a:off x="403432" y="1179803"/>
          <a:ext cx="3000000" cy="3000000"/>
        </p:xfrm>
        <a:graphic>
          <a:graphicData uri="http://schemas.openxmlformats.org/drawingml/2006/table">
            <a:tbl>
              <a:tblPr>
                <a:noFill/>
                <a:tableStyleId>{2FDB16A1-97CD-48B4-B257-10474F61E15C}</a:tableStyleId>
              </a:tblPr>
              <a:tblGrid>
                <a:gridCol w="3262250"/>
                <a:gridCol w="3262250"/>
              </a:tblGrid>
              <a:tr h="415850">
                <a:tc gridSpan="2">
                  <a:txBody>
                    <a:bodyPr/>
                    <a:lstStyle/>
                    <a:p>
                      <a:pPr indent="0" lvl="0" marL="0" rtl="0" algn="ctr">
                        <a:lnSpc>
                          <a:spcPct val="100000"/>
                        </a:lnSpc>
                        <a:spcBef>
                          <a:spcPts val="0"/>
                        </a:spcBef>
                        <a:spcAft>
                          <a:spcPts val="0"/>
                        </a:spcAft>
                        <a:buNone/>
                      </a:pPr>
                      <a:r>
                        <a:rPr b="1" lang="en">
                          <a:latin typeface="Inter"/>
                          <a:ea typeface="Inter"/>
                          <a:cs typeface="Inter"/>
                          <a:sym typeface="Inter"/>
                        </a:rPr>
                        <a:t>Akbar</a:t>
                      </a:r>
                      <a:endParaRPr b="1">
                        <a:solidFill>
                          <a:srgbClr val="000000"/>
                        </a:solidFill>
                        <a:latin typeface="Inter"/>
                        <a:ea typeface="Inter"/>
                        <a:cs typeface="Inter"/>
                        <a:sym typeface="Inter"/>
                      </a:endParaRPr>
                    </a:p>
                  </a:txBody>
                  <a:tcPr marT="83300" marB="83300" marR="81000" marL="81000" anchor="ctr"/>
                </a:tc>
                <a:tc hMerge="1"/>
              </a:tr>
              <a:tr h="415850">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policies did Akbar introduce to reduce religious tension and promote tolerance?</a:t>
                      </a:r>
                      <a:endParaRPr sz="1100">
                        <a:latin typeface="Inter"/>
                        <a:ea typeface="Inter"/>
                        <a:cs typeface="Inter"/>
                        <a:sym typeface="Inter"/>
                      </a:endParaRPr>
                    </a:p>
                  </a:txBody>
                  <a:tcPr marT="83300" marB="83300" marR="81000" marL="81000"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How did Akbar improve the administration of his empire? Provide ≥ one specific example.</a:t>
                      </a:r>
                      <a:endParaRPr sz="1100">
                        <a:latin typeface="Inter"/>
                        <a:ea typeface="Inter"/>
                        <a:cs typeface="Inter"/>
                        <a:sym typeface="Inter"/>
                      </a:endParaRPr>
                    </a:p>
                  </a:txBody>
                  <a:tcPr marT="83300" marB="83300" marR="81000" marL="81000" anchor="ctr">
                    <a:lnB cap="flat" cmpd="sng" w="9525">
                      <a:solidFill>
                        <a:srgbClr val="9E9E9E"/>
                      </a:solidFill>
                      <a:prstDash val="solid"/>
                      <a:round/>
                      <a:headEnd len="sm" w="sm" type="none"/>
                      <a:tailEnd len="sm" w="sm" type="none"/>
                    </a:lnB>
                    <a:solidFill>
                      <a:srgbClr val="D9D9D9"/>
                    </a:solidFill>
                  </a:tcPr>
                </a:tc>
              </a:tr>
              <a:tr h="1039425">
                <a:tc>
                  <a:txBody>
                    <a:bodyPr/>
                    <a:lstStyle/>
                    <a:p>
                      <a:pPr indent="0" lvl="0" marL="0" rtl="0" algn="l">
                        <a:lnSpc>
                          <a:spcPct val="100000"/>
                        </a:lnSpc>
                        <a:spcBef>
                          <a:spcPts val="0"/>
                        </a:spcBef>
                        <a:spcAft>
                          <a:spcPts val="0"/>
                        </a:spcAft>
                        <a:buNone/>
                      </a:pPr>
                      <a:r>
                        <a:rPr b="1" lang="en" sz="1100">
                          <a:solidFill>
                            <a:srgbClr val="E95C3D"/>
                          </a:solidFill>
                          <a:latin typeface="Inter"/>
                          <a:ea typeface="Inter"/>
                          <a:cs typeface="Inter"/>
                          <a:sym typeface="Inter"/>
                        </a:rPr>
                        <a:t>Akbar removed the jizya tax on non-Muslims, ended taxes on pilgrimages, and stopped humiliating customs against Hindus like the spitting ritual. These changes helped improve relations between Muslims and Hindus.</a:t>
                      </a:r>
                      <a:endParaRPr b="1" sz="1100">
                        <a:solidFill>
                          <a:srgbClr val="E95C3D"/>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Akbar created a more efficient bureaucracy by separating the departments for income and expenses and personally reviewing district records each month. He also closely monitored financial reports.</a:t>
                      </a:r>
                      <a:endParaRPr b="1" sz="1100">
                        <a:solidFill>
                          <a:srgbClr val="E95C3D"/>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7650">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chemeClr val="dk1"/>
                          </a:solidFill>
                          <a:latin typeface="Inter"/>
                          <a:ea typeface="Inter"/>
                          <a:cs typeface="Inter"/>
                          <a:sym typeface="Inter"/>
                        </a:rPr>
                        <a:t> How did Akbar address corruption and abuse of power by tax officials?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What does Akbar treatment of Hindus reveal about his leadership style and goals?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15200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He empowered Todar Mal, a Hindu official, to punish corrupt tax collectors. Mal used imprisonment and even torture to stop abuse, which helped make Akbar’s reforms successful.</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It shows that Akbar valued fairness and wanted to unify his empire by protecting people from discrimination, even if it meant losing money for the government.</a:t>
                      </a:r>
                      <a:endParaRPr b="1" sz="1100">
                        <a:solidFill>
                          <a:srgbClr val="E95C3D"/>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81" name="Google Shape;181;p31"/>
          <p:cNvGraphicFramePr/>
          <p:nvPr/>
        </p:nvGraphicFramePr>
        <p:xfrm>
          <a:off x="403432" y="5142203"/>
          <a:ext cx="3000000" cy="3000000"/>
        </p:xfrm>
        <a:graphic>
          <a:graphicData uri="http://schemas.openxmlformats.org/drawingml/2006/table">
            <a:tbl>
              <a:tblPr>
                <a:noFill/>
                <a:tableStyleId>{2FDB16A1-97CD-48B4-B257-10474F61E15C}</a:tableStyleId>
              </a:tblPr>
              <a:tblGrid>
                <a:gridCol w="3262250"/>
                <a:gridCol w="3262250"/>
              </a:tblGrid>
              <a:tr h="230550">
                <a:tc gridSpan="2">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Aurangzeb</a:t>
                      </a:r>
                      <a:endParaRPr b="1">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0550">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How did Aurangzeb’s religious beliefs shape his policies?</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What role did the ulama play under Aurangzeb’s, and how did he influence them?</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63205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He prayed more than previous emperors and avoided alcohol and drugs. His religious devotion led him to bring back the jizya tax and try to enforce Islamic moral codes.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The ulama acted as censors and jizya tax collectors. Aurangzeb gave them money and tried to keep them happy, even though he sometimes had to remove ones who caused problems.</a:t>
                      </a:r>
                      <a:endParaRPr b="1" sz="1100">
                        <a:solidFill>
                          <a:srgbClr val="E95C3D"/>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4775">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What criticisms or challenges did Aurangzeb face because of the jizya tax?</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How did Aurangzeb try to enforce morality across his empire?</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632050">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Many people, including Muslim nobles and his own sister, thought the tax was a bad idea. Hindu leaders wrote angry letters, and the money was often stolen by corrupt collectors.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100">
                          <a:solidFill>
                            <a:srgbClr val="E95C3D"/>
                          </a:solidFill>
                          <a:latin typeface="Inter"/>
                          <a:ea typeface="Inter"/>
                          <a:cs typeface="Inter"/>
                          <a:sym typeface="Inter"/>
                        </a:rPr>
                        <a:t>He banned alcohol, gambling, prostitution, and public religious festivals. He also sent out moral censors called muhtasibs to make sure people followed his rules.</a:t>
                      </a:r>
                      <a:endParaRPr b="1" sz="1100">
                        <a:solidFill>
                          <a:srgbClr val="E95C3D"/>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2"/>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 (Exemplar)</a:t>
            </a:r>
            <a:endParaRPr sz="2400">
              <a:solidFill>
                <a:schemeClr val="dk1"/>
              </a:solidFill>
              <a:latin typeface="Plus Jakarta Sans"/>
              <a:ea typeface="Plus Jakarta Sans"/>
              <a:cs typeface="Plus Jakarta Sans"/>
              <a:sym typeface="Plus Jakarta Sans"/>
            </a:endParaRPr>
          </a:p>
        </p:txBody>
      </p:sp>
      <p:sp>
        <p:nvSpPr>
          <p:cNvPr id="187" name="Google Shape;187;p3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88" name="Google Shape;188;p32"/>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89" name="Google Shape;189;p3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0" name="Google Shape;190;p32"/>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91" name="Google Shape;191;p32"/>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Akbar</a:t>
            </a:r>
            <a:endParaRPr b="1" sz="1700">
              <a:latin typeface="Inter"/>
              <a:ea typeface="Inter"/>
              <a:cs typeface="Inter"/>
              <a:sym typeface="Inter"/>
            </a:endParaRPr>
          </a:p>
        </p:txBody>
      </p:sp>
      <p:sp>
        <p:nvSpPr>
          <p:cNvPr id="192" name="Google Shape;192;p32"/>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Aurangzeb</a:t>
            </a:r>
            <a:endParaRPr b="1" sz="1700">
              <a:latin typeface="Inter"/>
              <a:ea typeface="Inter"/>
              <a:cs typeface="Inter"/>
              <a:sym typeface="Inter"/>
            </a:endParaRPr>
          </a:p>
        </p:txBody>
      </p:sp>
      <p:graphicFrame>
        <p:nvGraphicFramePr>
          <p:cNvPr id="193" name="Google Shape;193;p32"/>
          <p:cNvGraphicFramePr/>
          <p:nvPr/>
        </p:nvGraphicFramePr>
        <p:xfrm>
          <a:off x="474188" y="3732300"/>
          <a:ext cx="3000000" cy="3000000"/>
        </p:xfrm>
        <a:graphic>
          <a:graphicData uri="http://schemas.openxmlformats.org/drawingml/2006/table">
            <a:tbl>
              <a:tblPr>
                <a:noFill/>
                <a:tableStyleId>{2FDB16A1-97CD-48B4-B257-10474F61E15C}</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Ruled over the Mughal Empire</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Used religion to guide policies</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p>
                      <a:pPr indent="0" lvl="0" marL="0" rtl="0" algn="ctr">
                        <a:spcBef>
                          <a:spcPts val="0"/>
                        </a:spcBef>
                        <a:spcAft>
                          <a:spcPts val="0"/>
                        </a:spcAft>
                        <a:buNone/>
                      </a:pPr>
                      <a:r>
                        <a:rPr b="1" lang="en" sz="1200">
                          <a:solidFill>
                            <a:srgbClr val="E95C3D"/>
                          </a:solidFill>
                          <a:latin typeface="Inter"/>
                          <a:ea typeface="Inter"/>
                          <a:cs typeface="Inter"/>
                          <a:sym typeface="Inter"/>
                        </a:rPr>
                        <a:t>Reformed administration</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94" name="Google Shape;194;p32"/>
          <p:cNvGraphicFramePr/>
          <p:nvPr/>
        </p:nvGraphicFramePr>
        <p:xfrm>
          <a:off x="474188" y="6180250"/>
          <a:ext cx="3000000" cy="3000000"/>
        </p:xfrm>
        <a:graphic>
          <a:graphicData uri="http://schemas.openxmlformats.org/drawingml/2006/table">
            <a:tbl>
              <a:tblPr>
                <a:noFill/>
                <a:tableStyleId>{2FDB16A1-97CD-48B4-B257-10474F61E15C}</a:tableStyleId>
              </a:tblPr>
              <a:tblGrid>
                <a:gridCol w="2427325"/>
                <a:gridCol w="1521400"/>
                <a:gridCol w="2418100"/>
              </a:tblGrid>
              <a:tr h="8138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Promoted religious tolerance and abolished the jizya tax.</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Religious Policy</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Imposed conservative Islamic laws and reinstated the jizya tax.</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Appointed Hindus to high positions and promoted cultural inclusion.</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Approach to Diversity</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Restricted non-Muslim practices and persecuted certain religious communities.</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Created efficient, inclusive bureaucracy focused on fairness.</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rgbClr val="E95C3D"/>
                          </a:solidFill>
                          <a:latin typeface="Inter"/>
                          <a:ea typeface="Inter"/>
                          <a:cs typeface="Inter"/>
                          <a:sym typeface="Inter"/>
                        </a:rPr>
                        <a:t>Administration Style</a:t>
                      </a:r>
                      <a:endParaRPr b="1" sz="1200">
                        <a:solidFill>
                          <a:srgbClr val="E95C3D"/>
                        </a:solidFill>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Used moral policing and struggled to control corruption in tax collection.</a:t>
                      </a:r>
                      <a:endParaRPr b="1" sz="1200">
                        <a:solidFill>
                          <a:srgbClr val="E95C3D"/>
                        </a:solidFill>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95" name="Google Shape;195;p32"/>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6" name="Google Shape;196;p32"/>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7" name="Google Shape;197;p32"/>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198" name="Google Shape;198;p32"/>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199" name="Google Shape;199;p32"/>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200" name="Google Shape;200;p32"/>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